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verage-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Oswald-bold.fntdata"/><Relationship Id="rId12" Type="http://schemas.openxmlformats.org/officeDocument/2006/relationships/slide" Target="slides/slide6.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dc867b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dc867b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927a26e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927a26e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357a0d2e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357a0d2e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9402de1a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9402de1a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9402de1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9402de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9402de1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49402de1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9402de1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9402de1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357a0d2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357a0d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357a0d2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357a0d2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357a0d2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357a0d2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357a0d2e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357a0d2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357a0d2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357a0d2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357a0d2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357a0d2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357a0d2e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357a0d2e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357a0d2e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357a0d2e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8.jpg"/><Relationship Id="rId5"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hyperlink" Target="http://diwo.bq.com/eu/zuria-ala-beltza-sentsore-infragorria/" TargetMode="External"/><Relationship Id="rId5" Type="http://schemas.openxmlformats.org/officeDocument/2006/relationships/image" Target="../media/image2.png"/><Relationship Id="rId6" Type="http://schemas.openxmlformats.org/officeDocument/2006/relationships/hyperlink" Target="https://www.prometec.net/sensor-infrarrojo-siguelinea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13" y="295450"/>
            <a:ext cx="9144000" cy="95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u" sz="4700">
                <a:solidFill>
                  <a:srgbClr val="FF9900"/>
                </a:solidFill>
              </a:rPr>
              <a:t>MUNTAIA: INFRAGORRI SENTSOREA</a:t>
            </a:r>
            <a:endParaRPr b="1" sz="4700">
              <a:solidFill>
                <a:srgbClr val="FF9900"/>
              </a:solidFill>
            </a:endParaRPr>
          </a:p>
          <a:p>
            <a:pPr indent="0" lvl="0" marL="0" rtl="0" algn="ctr">
              <a:spcBef>
                <a:spcPts val="0"/>
              </a:spcBef>
              <a:spcAft>
                <a:spcPts val="0"/>
              </a:spcAft>
              <a:buNone/>
            </a:pPr>
            <a:r>
              <a:rPr b="1" lang="eu" sz="2400">
                <a:solidFill>
                  <a:srgbClr val="FF9900"/>
                </a:solidFill>
              </a:rPr>
              <a:t>ETA NEOPIXEL ERAZTUNA</a:t>
            </a:r>
            <a:endParaRPr b="1" sz="2400">
              <a:solidFill>
                <a:srgbClr val="FF9900"/>
              </a:solidFill>
            </a:endParaRPr>
          </a:p>
        </p:txBody>
      </p:sp>
      <p:sp>
        <p:nvSpPr>
          <p:cNvPr id="105" name="Google Shape;105;p25"/>
          <p:cNvSpPr txBox="1"/>
          <p:nvPr/>
        </p:nvSpPr>
        <p:spPr>
          <a:xfrm>
            <a:off x="671250" y="3174876"/>
            <a:ext cx="7801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2100">
                <a:solidFill>
                  <a:srgbClr val="CACACA"/>
                </a:solidFill>
                <a:latin typeface="Droid Sans"/>
                <a:ea typeface="Droid Sans"/>
                <a:cs typeface="Droid Sans"/>
                <a:sym typeface="Droid Sans"/>
              </a:rPr>
              <a:t>2024 - 2025 IKASTURTE BUKAERAKO PROIEKTUA</a:t>
            </a:r>
            <a:endParaRPr sz="2100">
              <a:solidFill>
                <a:srgbClr val="CACACA"/>
              </a:solidFill>
              <a:latin typeface="Droid Sans"/>
              <a:ea typeface="Droid Sans"/>
              <a:cs typeface="Droid Sans"/>
              <a:sym typeface="Droid Sans"/>
            </a:endParaRPr>
          </a:p>
          <a:p>
            <a:pPr indent="0" lvl="0" marL="0" rtl="0" algn="ctr">
              <a:spcBef>
                <a:spcPts val="0"/>
              </a:spcBef>
              <a:spcAft>
                <a:spcPts val="0"/>
              </a:spcAft>
              <a:buNone/>
            </a:pPr>
            <a:r>
              <a:rPr lang="eu" sz="1000">
                <a:solidFill>
                  <a:srgbClr val="CACACA"/>
                </a:solidFill>
                <a:latin typeface="Droid Sans"/>
                <a:ea typeface="Droid Sans"/>
                <a:cs typeface="Droid Sans"/>
                <a:sym typeface="Droid Sans"/>
              </a:rPr>
              <a:t>IES USANDIZAGA-PEÑAFLORIDA-AMARA BHI</a:t>
            </a:r>
            <a:endParaRPr sz="2100">
              <a:solidFill>
                <a:srgbClr val="CACACA"/>
              </a:solidFill>
              <a:latin typeface="Droid Sans"/>
              <a:ea typeface="Droid Sans"/>
              <a:cs typeface="Droid Sans"/>
              <a:sym typeface="Droid Sans"/>
            </a:endParaRPr>
          </a:p>
        </p:txBody>
      </p:sp>
      <p:sp>
        <p:nvSpPr>
          <p:cNvPr id="106" name="Google Shape;106;p25"/>
          <p:cNvSpPr txBox="1"/>
          <p:nvPr/>
        </p:nvSpPr>
        <p:spPr>
          <a:xfrm>
            <a:off x="17488" y="1472825"/>
            <a:ext cx="9144000" cy="132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3700">
                <a:solidFill>
                  <a:srgbClr val="FFFFFF"/>
                </a:solidFill>
                <a:latin typeface="Oswald"/>
                <a:ea typeface="Oswald"/>
                <a:cs typeface="Oswald"/>
                <a:sym typeface="Oswald"/>
              </a:rPr>
              <a:t>ROBOTIKA- PROGRAMAZIOA- KONTROLA</a:t>
            </a:r>
            <a:endParaRPr sz="3700">
              <a:solidFill>
                <a:srgbClr val="FFFFFF"/>
              </a:solidFill>
              <a:latin typeface="Oswald"/>
              <a:ea typeface="Oswald"/>
              <a:cs typeface="Oswald"/>
              <a:sym typeface="Oswald"/>
            </a:endParaRPr>
          </a:p>
          <a:p>
            <a:pPr indent="0" lvl="0" marL="0" rtl="0" algn="ctr">
              <a:spcBef>
                <a:spcPts val="0"/>
              </a:spcBef>
              <a:spcAft>
                <a:spcPts val="0"/>
              </a:spcAft>
              <a:buNone/>
            </a:pPr>
            <a:r>
              <a:rPr lang="eu" sz="4800">
                <a:solidFill>
                  <a:srgbClr val="FFFFFF"/>
                </a:solidFill>
                <a:latin typeface="Oswald"/>
                <a:ea typeface="Oswald"/>
                <a:cs typeface="Oswald"/>
                <a:sym typeface="Oswald"/>
              </a:rPr>
              <a:t>BotKar-UPA</a:t>
            </a:r>
            <a:endParaRPr sz="4000">
              <a:solidFill>
                <a:srgbClr val="FFFFFF"/>
              </a:solidFill>
              <a:latin typeface="Oswald"/>
              <a:ea typeface="Oswald"/>
              <a:cs typeface="Oswald"/>
              <a:sym typeface="Oswald"/>
            </a:endParaRPr>
          </a:p>
        </p:txBody>
      </p:sp>
      <p:pic>
        <p:nvPicPr>
          <p:cNvPr id="107" name="Google Shape;107;p25" title="Logo txikia.jpg fitxategiaren kopia"/>
          <p:cNvPicPr preferRelativeResize="0"/>
          <p:nvPr/>
        </p:nvPicPr>
        <p:blipFill>
          <a:blip r:embed="rId3">
            <a:alphaModFix/>
          </a:blip>
          <a:stretch>
            <a:fillRect/>
          </a:stretch>
        </p:blipFill>
        <p:spPr>
          <a:xfrm>
            <a:off x="3609825" y="3838051"/>
            <a:ext cx="1924050"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4" title="IMG_1534.JPG"/>
          <p:cNvPicPr preferRelativeResize="0"/>
          <p:nvPr/>
        </p:nvPicPr>
        <p:blipFill>
          <a:blip r:embed="rId3">
            <a:alphaModFix/>
          </a:blip>
          <a:stretch>
            <a:fillRect/>
          </a:stretch>
        </p:blipFill>
        <p:spPr>
          <a:xfrm>
            <a:off x="2935650" y="1362675"/>
            <a:ext cx="5503452" cy="3668076"/>
          </a:xfrm>
          <a:prstGeom prst="rect">
            <a:avLst/>
          </a:prstGeom>
          <a:noFill/>
          <a:ln>
            <a:noFill/>
          </a:ln>
        </p:spPr>
      </p:pic>
      <p:sp>
        <p:nvSpPr>
          <p:cNvPr id="180" name="Google Shape;180;p34"/>
          <p:cNvSpPr txBox="1"/>
          <p:nvPr>
            <p:ph type="title"/>
          </p:nvPr>
        </p:nvSpPr>
        <p:spPr>
          <a:xfrm>
            <a:off x="0" y="2167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81" name="Google Shape;181;p34"/>
          <p:cNvSpPr txBox="1"/>
          <p:nvPr>
            <p:ph idx="1" type="body"/>
          </p:nvPr>
        </p:nvSpPr>
        <p:spPr>
          <a:xfrm>
            <a:off x="0" y="789425"/>
            <a:ext cx="91440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u" sz="1600">
                <a:latin typeface="Droid Sans"/>
                <a:ea typeface="Droid Sans"/>
                <a:cs typeface="Droid Sans"/>
                <a:sym typeface="Droid Sans"/>
              </a:rPr>
              <a:t>5</a:t>
            </a:r>
            <a:r>
              <a:rPr b="1" lang="eu" sz="1600">
                <a:latin typeface="Droid Sans"/>
                <a:ea typeface="Droid Sans"/>
                <a:cs typeface="Droid Sans"/>
                <a:sym typeface="Droid Sans"/>
              </a:rPr>
              <a:t>.-  KABLEAK SHIELD-EAN KONEKTATU. </a:t>
            </a:r>
            <a:r>
              <a:rPr b="1" lang="eu" sz="1600">
                <a:solidFill>
                  <a:srgbClr val="FF0000"/>
                </a:solidFill>
                <a:latin typeface="Droid Sans"/>
                <a:ea typeface="Droid Sans"/>
                <a:cs typeface="Droid Sans"/>
                <a:sym typeface="Droid Sans"/>
              </a:rPr>
              <a:t>KONTUZ SENTSOREAREN KABLEAK SHIELD-EAN JARTZERAKOAN. </a:t>
            </a:r>
            <a:endParaRPr b="1" sz="1600">
              <a:solidFill>
                <a:srgbClr val="FF0000"/>
              </a:solidFill>
              <a:latin typeface="Droid Sans"/>
              <a:ea typeface="Droid Sans"/>
              <a:cs typeface="Droid Sans"/>
              <a:sym typeface="Droid Sans"/>
            </a:endParaRPr>
          </a:p>
          <a:p>
            <a:pPr indent="0" lvl="0" marL="0" rtl="0" algn="l">
              <a:spcBef>
                <a:spcPts val="1600"/>
              </a:spcBef>
              <a:spcAft>
                <a:spcPts val="1600"/>
              </a:spcAft>
              <a:buNone/>
            </a:pPr>
            <a:r>
              <a:t/>
            </a:r>
            <a:endParaRPr b="1" sz="1600">
              <a:latin typeface="Droid Sans"/>
              <a:ea typeface="Droid Sans"/>
              <a:cs typeface="Droid Sans"/>
              <a:sym typeface="Droid Sans"/>
            </a:endParaRPr>
          </a:p>
        </p:txBody>
      </p:sp>
      <p:sp>
        <p:nvSpPr>
          <p:cNvPr id="182" name="Google Shape;182;p34"/>
          <p:cNvSpPr txBox="1"/>
          <p:nvPr/>
        </p:nvSpPr>
        <p:spPr>
          <a:xfrm>
            <a:off x="59700" y="1292225"/>
            <a:ext cx="9011100" cy="97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KONTAKTU TXURIAN - SENTSOREAREN OUT KABLEA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KONTAKTU GORRIAN - SENTSOREAREN Vcc KABLEA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KONTAKTU BELTZEAN - SENTSOREAREN GND KABLEA</a:t>
            </a:r>
            <a:endParaRPr b="1" sz="1600">
              <a:solidFill>
                <a:srgbClr val="FF0000"/>
              </a:solidFill>
              <a:latin typeface="Droid Sans"/>
              <a:ea typeface="Droid Sans"/>
              <a:cs typeface="Droid Sans"/>
              <a:sym typeface="Droid Sans"/>
            </a:endParaRPr>
          </a:p>
        </p:txBody>
      </p:sp>
      <p:pic>
        <p:nvPicPr>
          <p:cNvPr id="183" name="Google Shape;183;p34" title="IMG_1535.JPG"/>
          <p:cNvPicPr preferRelativeResize="0"/>
          <p:nvPr/>
        </p:nvPicPr>
        <p:blipFill>
          <a:blip r:embed="rId4">
            <a:alphaModFix/>
          </a:blip>
          <a:stretch>
            <a:fillRect/>
          </a:stretch>
        </p:blipFill>
        <p:spPr>
          <a:xfrm>
            <a:off x="155200" y="2698125"/>
            <a:ext cx="2710001" cy="1806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89" name="Google Shape;189;p35"/>
          <p:cNvSpPr txBox="1"/>
          <p:nvPr>
            <p:ph idx="1" type="body"/>
          </p:nvPr>
        </p:nvSpPr>
        <p:spPr>
          <a:xfrm>
            <a:off x="0" y="1117675"/>
            <a:ext cx="9011100" cy="42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6</a:t>
            </a:r>
            <a:r>
              <a:rPr b="1" lang="eu" sz="1600">
                <a:latin typeface="Droid Sans"/>
                <a:ea typeface="Droid Sans"/>
                <a:cs typeface="Droid Sans"/>
                <a:sym typeface="Droid Sans"/>
              </a:rPr>
              <a:t>.- ROBOTA PIZTERAKOAN SENTSOREEN ADIERAZLEAK PIZTU BEHAR DIRA.  </a:t>
            </a:r>
            <a:endParaRPr sz="1600">
              <a:latin typeface="Droid Sans"/>
              <a:ea typeface="Droid Sans"/>
              <a:cs typeface="Droid Sans"/>
              <a:sym typeface="Droid Sans"/>
            </a:endParaRPr>
          </a:p>
        </p:txBody>
      </p:sp>
      <p:pic>
        <p:nvPicPr>
          <p:cNvPr id="190" name="Google Shape;190;p35" title="IMG_1536.JPG"/>
          <p:cNvPicPr preferRelativeResize="0"/>
          <p:nvPr/>
        </p:nvPicPr>
        <p:blipFill rotWithShape="1">
          <a:blip r:embed="rId3">
            <a:alphaModFix/>
          </a:blip>
          <a:srcRect b="26948" l="0" r="0" t="0"/>
          <a:stretch/>
        </p:blipFill>
        <p:spPr>
          <a:xfrm>
            <a:off x="1017063" y="1654400"/>
            <a:ext cx="6976973" cy="33970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nvSpPr>
        <p:spPr>
          <a:xfrm>
            <a:off x="-150" y="990800"/>
            <a:ext cx="9144000" cy="17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4500">
                <a:solidFill>
                  <a:srgbClr val="FFFFFF"/>
                </a:solidFill>
                <a:latin typeface="Oswald"/>
                <a:ea typeface="Oswald"/>
                <a:cs typeface="Oswald"/>
                <a:sym typeface="Oswald"/>
              </a:rPr>
              <a:t>MUNTAIA</a:t>
            </a:r>
            <a:endParaRPr sz="4500">
              <a:solidFill>
                <a:srgbClr val="FFFFFF"/>
              </a:solidFill>
              <a:latin typeface="Oswald"/>
              <a:ea typeface="Oswald"/>
              <a:cs typeface="Oswald"/>
              <a:sym typeface="Oswald"/>
            </a:endParaRPr>
          </a:p>
          <a:p>
            <a:pPr indent="0" lvl="0" marL="0" rtl="0" algn="ctr">
              <a:spcBef>
                <a:spcPts val="0"/>
              </a:spcBef>
              <a:spcAft>
                <a:spcPts val="0"/>
              </a:spcAft>
              <a:buNone/>
            </a:pPr>
            <a:r>
              <a:rPr lang="eu" sz="4800">
                <a:solidFill>
                  <a:srgbClr val="FFFFFF"/>
                </a:solidFill>
                <a:latin typeface="Oswald"/>
                <a:ea typeface="Oswald"/>
                <a:cs typeface="Oswald"/>
                <a:sym typeface="Oswald"/>
              </a:rPr>
              <a:t>NEOPIXEL ERAZTUNA</a:t>
            </a:r>
            <a:endParaRPr sz="4800">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0" y="2926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OSAGAIAK</a:t>
            </a:r>
            <a:endParaRPr/>
          </a:p>
        </p:txBody>
      </p:sp>
      <p:sp>
        <p:nvSpPr>
          <p:cNvPr id="201" name="Google Shape;201;p37"/>
          <p:cNvSpPr txBox="1"/>
          <p:nvPr/>
        </p:nvSpPr>
        <p:spPr>
          <a:xfrm>
            <a:off x="0" y="712925"/>
            <a:ext cx="42840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solidFill>
                  <a:srgbClr val="FFFFFF"/>
                </a:solidFill>
                <a:latin typeface="Droid Sans"/>
                <a:ea typeface="Droid Sans"/>
                <a:cs typeface="Droid Sans"/>
                <a:sym typeface="Droid Sans"/>
              </a:rPr>
              <a:t>- Neopixel eraztuna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Neopixel eraztunerako euskarriak (2)</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p:txBody>
      </p:sp>
      <p:pic>
        <p:nvPicPr>
          <p:cNvPr id="202" name="Google Shape;202;p37" title="IMG_20250407_102820.jpg"/>
          <p:cNvPicPr preferRelativeResize="0"/>
          <p:nvPr/>
        </p:nvPicPr>
        <p:blipFill rotWithShape="1">
          <a:blip r:embed="rId3">
            <a:alphaModFix/>
          </a:blip>
          <a:srcRect b="0" l="0" r="21556" t="15711"/>
          <a:stretch/>
        </p:blipFill>
        <p:spPr>
          <a:xfrm rot="-5400000">
            <a:off x="1696987" y="1229460"/>
            <a:ext cx="2261376" cy="3556600"/>
          </a:xfrm>
          <a:prstGeom prst="rect">
            <a:avLst/>
          </a:prstGeom>
          <a:noFill/>
          <a:ln>
            <a:noFill/>
          </a:ln>
        </p:spPr>
      </p:pic>
      <p:pic>
        <p:nvPicPr>
          <p:cNvPr id="203" name="Google Shape;203;p37" title="IMG_20250407_084235.jpg"/>
          <p:cNvPicPr preferRelativeResize="0"/>
          <p:nvPr/>
        </p:nvPicPr>
        <p:blipFill>
          <a:blip r:embed="rId4">
            <a:alphaModFix/>
          </a:blip>
          <a:stretch>
            <a:fillRect/>
          </a:stretch>
        </p:blipFill>
        <p:spPr>
          <a:xfrm>
            <a:off x="5106550" y="2143025"/>
            <a:ext cx="2906527" cy="172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209" name="Google Shape;209;p38"/>
          <p:cNvSpPr txBox="1"/>
          <p:nvPr>
            <p:ph idx="1" type="body"/>
          </p:nvPr>
        </p:nvSpPr>
        <p:spPr>
          <a:xfrm>
            <a:off x="0" y="681675"/>
            <a:ext cx="34068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1</a:t>
            </a:r>
            <a:r>
              <a:rPr b="1" lang="eu" sz="1600">
                <a:latin typeface="Droid Sans"/>
                <a:ea typeface="Droid Sans"/>
                <a:cs typeface="Droid Sans"/>
                <a:sym typeface="Droid Sans"/>
              </a:rPr>
              <a:t>.- GUPIL ZOROAREN TORLOJUETAN NEOPIXEL ERAZTUNAREN EUKARRIAK JARRI ETA LOTU.</a:t>
            </a:r>
            <a:endParaRPr sz="1600">
              <a:latin typeface="Droid Sans"/>
              <a:ea typeface="Droid Sans"/>
              <a:cs typeface="Droid Sans"/>
              <a:sym typeface="Droid Sans"/>
            </a:endParaRPr>
          </a:p>
        </p:txBody>
      </p:sp>
      <p:pic>
        <p:nvPicPr>
          <p:cNvPr id="210" name="Google Shape;210;p38" title="IMG_20250407_095248.jpg"/>
          <p:cNvPicPr preferRelativeResize="0"/>
          <p:nvPr/>
        </p:nvPicPr>
        <p:blipFill>
          <a:blip r:embed="rId3">
            <a:alphaModFix/>
          </a:blip>
          <a:stretch>
            <a:fillRect/>
          </a:stretch>
        </p:blipFill>
        <p:spPr>
          <a:xfrm>
            <a:off x="544417" y="1813475"/>
            <a:ext cx="2470817" cy="3294423"/>
          </a:xfrm>
          <a:prstGeom prst="rect">
            <a:avLst/>
          </a:prstGeom>
          <a:noFill/>
          <a:ln>
            <a:noFill/>
          </a:ln>
        </p:spPr>
      </p:pic>
      <p:sp>
        <p:nvSpPr>
          <p:cNvPr id="211" name="Google Shape;211;p38"/>
          <p:cNvSpPr txBox="1"/>
          <p:nvPr>
            <p:ph idx="1" type="body"/>
          </p:nvPr>
        </p:nvSpPr>
        <p:spPr>
          <a:xfrm>
            <a:off x="3566600" y="1004050"/>
            <a:ext cx="5227500" cy="68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2</a:t>
            </a:r>
            <a:r>
              <a:rPr b="1" lang="eu" sz="1600">
                <a:latin typeface="Droid Sans"/>
                <a:ea typeface="Droid Sans"/>
                <a:cs typeface="Droid Sans"/>
                <a:sym typeface="Droid Sans"/>
              </a:rPr>
              <a:t>.- NEOPIXEL ERAZTUNA 4 AZKOINEN ARTEAN BLOKEATU EGINGO DA.</a:t>
            </a:r>
            <a:endParaRPr sz="1600">
              <a:latin typeface="Droid Sans"/>
              <a:ea typeface="Droid Sans"/>
              <a:cs typeface="Droid Sans"/>
              <a:sym typeface="Droid Sans"/>
            </a:endParaRPr>
          </a:p>
        </p:txBody>
      </p:sp>
      <p:pic>
        <p:nvPicPr>
          <p:cNvPr id="212" name="Google Shape;212;p38" title="IMG_20250407_095353.jpg"/>
          <p:cNvPicPr preferRelativeResize="0"/>
          <p:nvPr/>
        </p:nvPicPr>
        <p:blipFill>
          <a:blip r:embed="rId4">
            <a:alphaModFix/>
          </a:blip>
          <a:stretch>
            <a:fillRect/>
          </a:stretch>
        </p:blipFill>
        <p:spPr>
          <a:xfrm>
            <a:off x="3307925" y="2058450"/>
            <a:ext cx="3275177" cy="2456375"/>
          </a:xfrm>
          <a:prstGeom prst="rect">
            <a:avLst/>
          </a:prstGeom>
          <a:noFill/>
          <a:ln>
            <a:noFill/>
          </a:ln>
        </p:spPr>
      </p:pic>
      <p:pic>
        <p:nvPicPr>
          <p:cNvPr id="213" name="Google Shape;213;p38" title="IMG_20250407_095345.jpg"/>
          <p:cNvPicPr preferRelativeResize="0"/>
          <p:nvPr/>
        </p:nvPicPr>
        <p:blipFill rotWithShape="1">
          <a:blip r:embed="rId5">
            <a:alphaModFix/>
          </a:blip>
          <a:srcRect b="0" l="25736" r="14647" t="0"/>
          <a:stretch/>
        </p:blipFill>
        <p:spPr>
          <a:xfrm>
            <a:off x="6583101" y="1759150"/>
            <a:ext cx="2428349" cy="3054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219" name="Google Shape;219;p39"/>
          <p:cNvSpPr txBox="1"/>
          <p:nvPr>
            <p:ph idx="1" type="body"/>
          </p:nvPr>
        </p:nvSpPr>
        <p:spPr>
          <a:xfrm>
            <a:off x="0" y="1004050"/>
            <a:ext cx="9144000" cy="68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3</a:t>
            </a:r>
            <a:r>
              <a:rPr b="1" lang="eu" sz="1600">
                <a:latin typeface="Droid Sans"/>
                <a:ea typeface="Droid Sans"/>
                <a:cs typeface="Droid Sans"/>
                <a:sym typeface="Droid Sans"/>
              </a:rPr>
              <a:t>.- ERAZTUNAREN KABLEAK SHIELD-ean KONEKTATU: PIN 2 I/O KONEKTOREAN.</a:t>
            </a:r>
            <a:endParaRPr sz="1600">
              <a:latin typeface="Droid Sans"/>
              <a:ea typeface="Droid Sans"/>
              <a:cs typeface="Droid Sans"/>
              <a:sym typeface="Droid Sans"/>
            </a:endParaRPr>
          </a:p>
        </p:txBody>
      </p:sp>
      <p:pic>
        <p:nvPicPr>
          <p:cNvPr id="220" name="Google Shape;220;p39" title="IMG_20250407_102908.jpg"/>
          <p:cNvPicPr preferRelativeResize="0"/>
          <p:nvPr/>
        </p:nvPicPr>
        <p:blipFill>
          <a:blip r:embed="rId3">
            <a:alphaModFix/>
          </a:blip>
          <a:stretch>
            <a:fillRect/>
          </a:stretch>
        </p:blipFill>
        <p:spPr>
          <a:xfrm>
            <a:off x="318742" y="1460375"/>
            <a:ext cx="4195267" cy="3146450"/>
          </a:xfrm>
          <a:prstGeom prst="rect">
            <a:avLst/>
          </a:prstGeom>
          <a:noFill/>
          <a:ln>
            <a:noFill/>
          </a:ln>
        </p:spPr>
      </p:pic>
      <p:sp>
        <p:nvSpPr>
          <p:cNvPr id="221" name="Google Shape;221;p39"/>
          <p:cNvSpPr txBox="1"/>
          <p:nvPr/>
        </p:nvSpPr>
        <p:spPr>
          <a:xfrm>
            <a:off x="4766625" y="1513925"/>
            <a:ext cx="4075200" cy="1057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“G” </a:t>
            </a:r>
            <a:r>
              <a:rPr b="1" lang="eu" sz="1600">
                <a:solidFill>
                  <a:srgbClr val="FF0000"/>
                </a:solidFill>
                <a:latin typeface="Droid Sans"/>
                <a:ea typeface="Droid Sans"/>
                <a:cs typeface="Droid Sans"/>
                <a:sym typeface="Droid Sans"/>
              </a:rPr>
              <a:t>KONTAKTUAN - KABLE BELTZA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 KONTAKTUAN - KABLE GORRIA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“S” KONTAKTUAN - KABLE TXURIA</a:t>
            </a:r>
            <a:endParaRPr b="1" sz="1600">
              <a:solidFill>
                <a:srgbClr val="FF0000"/>
              </a:solidFill>
              <a:latin typeface="Droid Sans"/>
              <a:ea typeface="Droid Sans"/>
              <a:cs typeface="Droid Sans"/>
              <a:sym typeface="Droid Sans"/>
            </a:endParaRPr>
          </a:p>
        </p:txBody>
      </p:sp>
      <p:pic>
        <p:nvPicPr>
          <p:cNvPr id="222" name="Google Shape;222;p39" title="IMG_20250407_102850.jpg"/>
          <p:cNvPicPr preferRelativeResize="0"/>
          <p:nvPr/>
        </p:nvPicPr>
        <p:blipFill>
          <a:blip r:embed="rId4">
            <a:alphaModFix/>
          </a:blip>
          <a:stretch>
            <a:fillRect/>
          </a:stretch>
        </p:blipFill>
        <p:spPr>
          <a:xfrm>
            <a:off x="5420208" y="2524600"/>
            <a:ext cx="3022633" cy="226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INFRAGORRI SENTSOREA</a:t>
            </a:r>
            <a:endParaRPr/>
          </a:p>
        </p:txBody>
      </p:sp>
      <p:sp>
        <p:nvSpPr>
          <p:cNvPr id="113" name="Google Shape;113;p26"/>
          <p:cNvSpPr txBox="1"/>
          <p:nvPr/>
        </p:nvSpPr>
        <p:spPr>
          <a:xfrm>
            <a:off x="0" y="888525"/>
            <a:ext cx="9144000" cy="64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LERROJARRAITZAILErako hiru (3) IR sentsorea erabiliko dira.</a:t>
            </a:r>
            <a:endParaRPr sz="1800">
              <a:solidFill>
                <a:srgbClr val="FFFFFF"/>
              </a:solidFill>
              <a:latin typeface="Droid Sans"/>
              <a:ea typeface="Droid Sans"/>
              <a:cs typeface="Droid Sans"/>
              <a:sym typeface="Droid Sans"/>
            </a:endParaRPr>
          </a:p>
        </p:txBody>
      </p:sp>
      <p:pic>
        <p:nvPicPr>
          <p:cNvPr id="114" name="Google Shape;114;p26"/>
          <p:cNvPicPr preferRelativeResize="0"/>
          <p:nvPr/>
        </p:nvPicPr>
        <p:blipFill>
          <a:blip r:embed="rId3">
            <a:alphaModFix/>
          </a:blip>
          <a:stretch>
            <a:fillRect/>
          </a:stretch>
        </p:blipFill>
        <p:spPr>
          <a:xfrm>
            <a:off x="5675296" y="1381948"/>
            <a:ext cx="2178780" cy="2178750"/>
          </a:xfrm>
          <a:prstGeom prst="rect">
            <a:avLst/>
          </a:prstGeom>
          <a:noFill/>
          <a:ln>
            <a:noFill/>
          </a:ln>
        </p:spPr>
      </p:pic>
      <p:pic>
        <p:nvPicPr>
          <p:cNvPr id="115" name="Google Shape;115;p26"/>
          <p:cNvPicPr preferRelativeResize="0"/>
          <p:nvPr/>
        </p:nvPicPr>
        <p:blipFill rotWithShape="1">
          <a:blip r:embed="rId4">
            <a:alphaModFix/>
          </a:blip>
          <a:srcRect b="19863" l="9193" r="13550" t="25850"/>
          <a:stretch/>
        </p:blipFill>
        <p:spPr>
          <a:xfrm>
            <a:off x="5274012" y="3734100"/>
            <a:ext cx="2981350" cy="1105325"/>
          </a:xfrm>
          <a:prstGeom prst="rect">
            <a:avLst/>
          </a:prstGeom>
          <a:noFill/>
          <a:ln>
            <a:noFill/>
          </a:ln>
        </p:spPr>
      </p:pic>
      <p:sp>
        <p:nvSpPr>
          <p:cNvPr id="116" name="Google Shape;116;p26"/>
          <p:cNvSpPr txBox="1"/>
          <p:nvPr/>
        </p:nvSpPr>
        <p:spPr>
          <a:xfrm>
            <a:off x="37950" y="1959088"/>
            <a:ext cx="5680800" cy="2318400"/>
          </a:xfrm>
          <a:prstGeom prst="rect">
            <a:avLst/>
          </a:prstGeom>
          <a:noFill/>
          <a:ln>
            <a:noFill/>
          </a:ln>
        </p:spPr>
        <p:txBody>
          <a:bodyPr anchorCtr="0" anchor="t" bIns="18000" lIns="90000" spcFirstLastPara="1" rIns="91425" wrap="square" tIns="18000">
            <a:noAutofit/>
          </a:bodyPr>
          <a:lstStyle/>
          <a:p>
            <a:pPr indent="0" lvl="0" marL="0" rtl="0" algn="l">
              <a:spcBef>
                <a:spcPts val="0"/>
              </a:spcBef>
              <a:spcAft>
                <a:spcPts val="0"/>
              </a:spcAft>
              <a:buNone/>
            </a:pPr>
            <a:r>
              <a:rPr b="1" lang="eu" sz="1800">
                <a:solidFill>
                  <a:srgbClr val="FFFFFF"/>
                </a:solidFill>
                <a:latin typeface="Droid Sans"/>
                <a:ea typeface="Droid Sans"/>
                <a:cs typeface="Droid Sans"/>
                <a:sym typeface="Droid Sans"/>
              </a:rPr>
              <a:t>EZAUGARRIAK:</a:t>
            </a:r>
            <a:endParaRPr b="1" sz="12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b="1" sz="1200">
              <a:solidFill>
                <a:srgbClr val="FFFFFF"/>
              </a:solidFill>
              <a:latin typeface="Droid Sans"/>
              <a:ea typeface="Droid Sans"/>
              <a:cs typeface="Droid Sans"/>
              <a:sym typeface="Droid Sans"/>
            </a:endParaRPr>
          </a:p>
          <a:p>
            <a:pPr indent="-342900" lvl="0" marL="457200" rtl="0" algn="l">
              <a:spcBef>
                <a:spcPts val="0"/>
              </a:spcBef>
              <a:spcAft>
                <a:spcPts val="0"/>
              </a:spcAft>
              <a:buClr>
                <a:srgbClr val="FFFFFF"/>
              </a:buClr>
              <a:buSzPts val="1800"/>
              <a:buFont typeface="Droid Sans"/>
              <a:buChar char="●"/>
            </a:pPr>
            <a:r>
              <a:rPr lang="eu" sz="1800">
                <a:solidFill>
                  <a:srgbClr val="FFFFFF"/>
                </a:solidFill>
                <a:latin typeface="Droid Sans"/>
                <a:ea typeface="Droid Sans"/>
                <a:cs typeface="Droid Sans"/>
                <a:sym typeface="Droid Sans"/>
              </a:rPr>
              <a:t>Neurriak: 3,5x1 cm </a:t>
            </a:r>
            <a:endParaRPr sz="1800">
              <a:solidFill>
                <a:srgbClr val="FFFFFF"/>
              </a:solidFill>
              <a:latin typeface="Droid Sans"/>
              <a:ea typeface="Droid Sans"/>
              <a:cs typeface="Droid Sans"/>
              <a:sym typeface="Droid Sans"/>
            </a:endParaRPr>
          </a:p>
          <a:p>
            <a:pPr indent="-342900" lvl="0" marL="457200" rtl="0" algn="l">
              <a:spcBef>
                <a:spcPts val="0"/>
              </a:spcBef>
              <a:spcAft>
                <a:spcPts val="0"/>
              </a:spcAft>
              <a:buClr>
                <a:srgbClr val="FFFFFF"/>
              </a:buClr>
              <a:buSzPts val="1800"/>
              <a:buFont typeface="Droid Sans"/>
              <a:buChar char="●"/>
            </a:pPr>
            <a:r>
              <a:rPr lang="eu" sz="1800">
                <a:solidFill>
                  <a:srgbClr val="FFFFFF"/>
                </a:solidFill>
                <a:latin typeface="Droid Sans"/>
                <a:ea typeface="Droid Sans"/>
                <a:cs typeface="Droid Sans"/>
                <a:sym typeface="Droid Sans"/>
              </a:rPr>
              <a:t>Lan tentsioa: 5 V CC </a:t>
            </a:r>
            <a:endParaRPr sz="1800">
              <a:solidFill>
                <a:srgbClr val="FFFFFF"/>
              </a:solidFill>
              <a:latin typeface="Droid Sans"/>
              <a:ea typeface="Droid Sans"/>
              <a:cs typeface="Droid Sans"/>
              <a:sym typeface="Droid Sans"/>
            </a:endParaRPr>
          </a:p>
          <a:p>
            <a:pPr indent="-342900" lvl="0" marL="457200" rtl="0" algn="l">
              <a:spcBef>
                <a:spcPts val="0"/>
              </a:spcBef>
              <a:spcAft>
                <a:spcPts val="0"/>
              </a:spcAft>
              <a:buClr>
                <a:srgbClr val="FFFFFF"/>
              </a:buClr>
              <a:buSzPts val="1800"/>
              <a:buFont typeface="Droid Sans"/>
              <a:buChar char="●"/>
            </a:pPr>
            <a:r>
              <a:rPr lang="eu" sz="1800">
                <a:solidFill>
                  <a:srgbClr val="FFFFFF"/>
                </a:solidFill>
                <a:latin typeface="Droid Sans"/>
                <a:ea typeface="Droid Sans"/>
                <a:cs typeface="Droid Sans"/>
                <a:sym typeface="Droid Sans"/>
              </a:rPr>
              <a:t>Gehienezko distantzia: 10 mm </a:t>
            </a:r>
            <a:endParaRPr sz="1800">
              <a:solidFill>
                <a:srgbClr val="FFFFFF"/>
              </a:solidFill>
              <a:latin typeface="Droid Sans"/>
              <a:ea typeface="Droid Sans"/>
              <a:cs typeface="Droid Sans"/>
              <a:sym typeface="Droid Sans"/>
            </a:endParaRPr>
          </a:p>
          <a:p>
            <a:pPr indent="-342900" lvl="0" marL="457200" rtl="0" algn="l">
              <a:spcBef>
                <a:spcPts val="0"/>
              </a:spcBef>
              <a:spcAft>
                <a:spcPts val="0"/>
              </a:spcAft>
              <a:buClr>
                <a:srgbClr val="FFFFFF"/>
              </a:buClr>
              <a:buSzPts val="1800"/>
              <a:buFont typeface="Droid Sans"/>
              <a:buChar char="●"/>
            </a:pPr>
            <a:r>
              <a:rPr lang="eu" sz="1800">
                <a:solidFill>
                  <a:srgbClr val="FFFFFF"/>
                </a:solidFill>
                <a:latin typeface="Droid Sans"/>
                <a:ea typeface="Droid Sans"/>
                <a:cs typeface="Droid Sans"/>
                <a:sym typeface="Droid Sans"/>
              </a:rPr>
              <a:t>NSOR TCRT5000 sentsorea </a:t>
            </a:r>
            <a:endParaRPr sz="1800">
              <a:solidFill>
                <a:srgbClr val="FFFFFF"/>
              </a:solidFill>
              <a:latin typeface="Droid Sans"/>
              <a:ea typeface="Droid Sans"/>
              <a:cs typeface="Droid Sans"/>
              <a:sym typeface="Droid Sans"/>
            </a:endParaRPr>
          </a:p>
          <a:p>
            <a:pPr indent="-342900" lvl="0" marL="457200" rtl="0" algn="l">
              <a:spcBef>
                <a:spcPts val="0"/>
              </a:spcBef>
              <a:spcAft>
                <a:spcPts val="0"/>
              </a:spcAft>
              <a:buClr>
                <a:srgbClr val="FFFFFF"/>
              </a:buClr>
              <a:buSzPts val="1800"/>
              <a:buFont typeface="Droid Sans"/>
              <a:buChar char="●"/>
            </a:pPr>
            <a:r>
              <a:rPr lang="eu" sz="1800">
                <a:solidFill>
                  <a:srgbClr val="FFFFFF"/>
                </a:solidFill>
                <a:latin typeface="Droid Sans"/>
                <a:ea typeface="Droid Sans"/>
                <a:cs typeface="Droid Sans"/>
                <a:sym typeface="Droid Sans"/>
              </a:rPr>
              <a:t>Hainbat plataformetan erabilogarria: Arduino/AVR/ARM/PIC</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000">
              <a:solidFill>
                <a:srgbClr val="FFFFFF"/>
              </a:solidFill>
              <a:latin typeface="Droid Sans"/>
              <a:ea typeface="Droid Sans"/>
              <a:cs typeface="Droid Sans"/>
              <a:sym typeface="Droid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60350" y="42225"/>
            <a:ext cx="9077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INFRAGORRI SENTSOREA</a:t>
            </a:r>
            <a:endParaRPr/>
          </a:p>
        </p:txBody>
      </p:sp>
      <p:sp>
        <p:nvSpPr>
          <p:cNvPr id="122" name="Google Shape;122;p27"/>
          <p:cNvSpPr txBox="1"/>
          <p:nvPr/>
        </p:nvSpPr>
        <p:spPr>
          <a:xfrm>
            <a:off x="60350" y="754425"/>
            <a:ext cx="6342600" cy="2113500"/>
          </a:xfrm>
          <a:prstGeom prst="rect">
            <a:avLst/>
          </a:prstGeom>
          <a:noFill/>
          <a:ln>
            <a:noFill/>
          </a:ln>
        </p:spPr>
        <p:txBody>
          <a:bodyPr anchorCtr="0" anchor="t" bIns="18000" lIns="90000" spcFirstLastPara="1" rIns="91425" wrap="square" tIns="18000">
            <a:noAutofit/>
          </a:bodyPr>
          <a:lstStyle/>
          <a:p>
            <a:pPr indent="0" lvl="0" marL="0" rtl="0" algn="l">
              <a:spcBef>
                <a:spcPts val="0"/>
              </a:spcBef>
              <a:spcAft>
                <a:spcPts val="0"/>
              </a:spcAft>
              <a:buNone/>
            </a:pPr>
            <a:r>
              <a:rPr b="1" lang="eu" sz="1800">
                <a:solidFill>
                  <a:srgbClr val="FFFFFF"/>
                </a:solidFill>
                <a:latin typeface="Droid Sans"/>
                <a:ea typeface="Droid Sans"/>
                <a:cs typeface="Droid Sans"/>
                <a:sym typeface="Droid Sans"/>
              </a:rPr>
              <a:t>FUNTZIONAMENDUA:</a:t>
            </a:r>
            <a:endParaRPr b="1" sz="1200">
              <a:solidFill>
                <a:srgbClr val="FFFFFF"/>
              </a:solidFill>
              <a:latin typeface="Droid Sans"/>
              <a:ea typeface="Droid Sans"/>
              <a:cs typeface="Droid Sans"/>
              <a:sym typeface="Droid Sans"/>
            </a:endParaRPr>
          </a:p>
          <a:p>
            <a:pPr indent="0" lvl="0" marL="0" rtl="0" algn="l">
              <a:spcBef>
                <a:spcPts val="0"/>
              </a:spcBef>
              <a:spcAft>
                <a:spcPts val="0"/>
              </a:spcAft>
              <a:buNone/>
            </a:pPr>
            <a:r>
              <a:rPr lang="eu">
                <a:solidFill>
                  <a:srgbClr val="FFFFFF"/>
                </a:solidFill>
                <a:latin typeface="Droid Sans"/>
                <a:ea typeface="Droid Sans"/>
                <a:cs typeface="Droid Sans"/>
                <a:sym typeface="Droid Sans"/>
              </a:rPr>
              <a:t>Sentsore infragorriak LED infragorri eta fototransistore batez osatutako osagai elektronikoa da. LED infragorria eta fototransistorea bat bestearen ondoan jartzen dira, lehenak izpi infragorria bat igortzen du eta bigarrenak jaso egin dezake edo ez; Izpiek azalera txuri batean isladatuko dira eta beltz batean ez. Horren arabera, sentsoreak 1 edo 0 seinalea emango du, hurrenez hurren.</a:t>
            </a:r>
            <a:endParaRPr>
              <a:solidFill>
                <a:srgbClr val="FFFFFF"/>
              </a:solidFill>
              <a:latin typeface="Droid Sans"/>
              <a:ea typeface="Droid Sans"/>
              <a:cs typeface="Droid Sans"/>
              <a:sym typeface="Droid Sans"/>
            </a:endParaRPr>
          </a:p>
          <a:p>
            <a:pPr indent="0" lvl="0" marL="0" rtl="0" algn="l">
              <a:spcBef>
                <a:spcPts val="0"/>
              </a:spcBef>
              <a:spcAft>
                <a:spcPts val="0"/>
              </a:spcAft>
              <a:buNone/>
            </a:pPr>
            <a:r>
              <a:rPr lang="eu">
                <a:solidFill>
                  <a:srgbClr val="FFFFFF"/>
                </a:solidFill>
                <a:latin typeface="Droid Sans"/>
                <a:ea typeface="Droid Sans"/>
                <a:cs typeface="Droid Sans"/>
                <a:sym typeface="Droid Sans"/>
              </a:rPr>
              <a:t>(Gizakiak ezin ditu izpi infragorriak ikusi ikusgarria den espektrotik kanpo daudelako)</a:t>
            </a:r>
            <a:endParaRPr sz="1000">
              <a:solidFill>
                <a:srgbClr val="FFFFFF"/>
              </a:solidFill>
              <a:latin typeface="Droid Sans"/>
              <a:ea typeface="Droid Sans"/>
              <a:cs typeface="Droid Sans"/>
              <a:sym typeface="Droid Sans"/>
            </a:endParaRPr>
          </a:p>
        </p:txBody>
      </p:sp>
      <p:pic>
        <p:nvPicPr>
          <p:cNvPr id="123" name="Google Shape;123;p27"/>
          <p:cNvPicPr preferRelativeResize="0"/>
          <p:nvPr/>
        </p:nvPicPr>
        <p:blipFill>
          <a:blip r:embed="rId3">
            <a:alphaModFix/>
          </a:blip>
          <a:stretch>
            <a:fillRect/>
          </a:stretch>
        </p:blipFill>
        <p:spPr>
          <a:xfrm>
            <a:off x="6417734" y="1148402"/>
            <a:ext cx="2440628" cy="3411525"/>
          </a:xfrm>
          <a:prstGeom prst="rect">
            <a:avLst/>
          </a:prstGeom>
          <a:noFill/>
          <a:ln>
            <a:noFill/>
          </a:ln>
        </p:spPr>
      </p:pic>
      <p:sp>
        <p:nvSpPr>
          <p:cNvPr id="124" name="Google Shape;124;p27"/>
          <p:cNvSpPr txBox="1"/>
          <p:nvPr/>
        </p:nvSpPr>
        <p:spPr>
          <a:xfrm>
            <a:off x="6138050" y="4559925"/>
            <a:ext cx="30000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4"/>
              </a:rPr>
              <a:t>http://diwo.bq.com/eu/zuria-ala-beltza-sentsore-infragorria/</a:t>
            </a:r>
            <a:endParaRPr sz="1000"/>
          </a:p>
        </p:txBody>
      </p:sp>
      <p:pic>
        <p:nvPicPr>
          <p:cNvPr id="125" name="Google Shape;125;p27"/>
          <p:cNvPicPr preferRelativeResize="0"/>
          <p:nvPr/>
        </p:nvPicPr>
        <p:blipFill>
          <a:blip r:embed="rId5">
            <a:alphaModFix/>
          </a:blip>
          <a:stretch>
            <a:fillRect/>
          </a:stretch>
        </p:blipFill>
        <p:spPr>
          <a:xfrm>
            <a:off x="1764350" y="2648875"/>
            <a:ext cx="4047450" cy="2371549"/>
          </a:xfrm>
          <a:prstGeom prst="rect">
            <a:avLst/>
          </a:prstGeom>
          <a:noFill/>
          <a:ln>
            <a:noFill/>
          </a:ln>
        </p:spPr>
      </p:pic>
      <p:sp>
        <p:nvSpPr>
          <p:cNvPr id="126" name="Google Shape;126;p27"/>
          <p:cNvSpPr txBox="1"/>
          <p:nvPr/>
        </p:nvSpPr>
        <p:spPr>
          <a:xfrm>
            <a:off x="60350" y="4435125"/>
            <a:ext cx="17040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6"/>
              </a:rPr>
              <a:t>https://www.prometec.net/sensor-infrarrojo-siguelineas/</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nvSpPr>
        <p:spPr>
          <a:xfrm>
            <a:off x="-150" y="990800"/>
            <a:ext cx="9144000" cy="17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4500">
                <a:solidFill>
                  <a:srgbClr val="FFFFFF"/>
                </a:solidFill>
                <a:latin typeface="Oswald"/>
                <a:ea typeface="Oswald"/>
                <a:cs typeface="Oswald"/>
                <a:sym typeface="Oswald"/>
              </a:rPr>
              <a:t>MUNTAIA</a:t>
            </a:r>
            <a:endParaRPr sz="4500">
              <a:solidFill>
                <a:srgbClr val="FFFFFF"/>
              </a:solidFill>
              <a:latin typeface="Oswald"/>
              <a:ea typeface="Oswald"/>
              <a:cs typeface="Oswald"/>
              <a:sym typeface="Oswald"/>
            </a:endParaRPr>
          </a:p>
          <a:p>
            <a:pPr indent="0" lvl="0" marL="0" rtl="0" algn="ctr">
              <a:spcBef>
                <a:spcPts val="0"/>
              </a:spcBef>
              <a:spcAft>
                <a:spcPts val="0"/>
              </a:spcAft>
              <a:buNone/>
            </a:pPr>
            <a:r>
              <a:rPr lang="eu" sz="4800">
                <a:solidFill>
                  <a:srgbClr val="FFFFFF"/>
                </a:solidFill>
                <a:latin typeface="Oswald"/>
                <a:ea typeface="Oswald"/>
                <a:cs typeface="Oswald"/>
                <a:sym typeface="Oswald"/>
              </a:rPr>
              <a:t>INFRAGORRI SENTSOREAK</a:t>
            </a:r>
            <a:endParaRPr sz="4800">
              <a:solidFill>
                <a:srgbClr val="FFFFFF"/>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title="IMG_1521.JPG"/>
          <p:cNvPicPr preferRelativeResize="0"/>
          <p:nvPr/>
        </p:nvPicPr>
        <p:blipFill rotWithShape="1">
          <a:blip r:embed="rId3">
            <a:alphaModFix/>
          </a:blip>
          <a:srcRect b="0" l="0" r="0" t="9836"/>
          <a:stretch/>
        </p:blipFill>
        <p:spPr>
          <a:xfrm>
            <a:off x="3775050" y="865324"/>
            <a:ext cx="5185777" cy="3116223"/>
          </a:xfrm>
          <a:prstGeom prst="rect">
            <a:avLst/>
          </a:prstGeom>
          <a:noFill/>
          <a:ln>
            <a:noFill/>
          </a:ln>
        </p:spPr>
      </p:pic>
      <p:sp>
        <p:nvSpPr>
          <p:cNvPr id="137" name="Google Shape;137;p29"/>
          <p:cNvSpPr txBox="1"/>
          <p:nvPr>
            <p:ph type="title"/>
          </p:nvPr>
        </p:nvSpPr>
        <p:spPr>
          <a:xfrm>
            <a:off x="0" y="2926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OSAGAIAK</a:t>
            </a:r>
            <a:endParaRPr/>
          </a:p>
        </p:txBody>
      </p:sp>
      <p:sp>
        <p:nvSpPr>
          <p:cNvPr id="138" name="Google Shape;138;p29"/>
          <p:cNvSpPr txBox="1"/>
          <p:nvPr/>
        </p:nvSpPr>
        <p:spPr>
          <a:xfrm>
            <a:off x="0" y="712925"/>
            <a:ext cx="4284000" cy="23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solidFill>
                  <a:srgbClr val="FFFFFF"/>
                </a:solidFill>
                <a:latin typeface="Droid Sans"/>
                <a:ea typeface="Droid Sans"/>
                <a:cs typeface="Droid Sans"/>
                <a:sym typeface="Droid Sans"/>
              </a:rPr>
              <a:t>- Infragorri sentsoreen euskarria (2 pieza)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- 3 IR sentsore</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M3x23 nylonezko 2 zutabe</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 nylonezko 2 azkoin</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M3x6 nylonezko 2 torloju</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- 9 eme-eme kable</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p:txBody>
      </p:sp>
      <p:pic>
        <p:nvPicPr>
          <p:cNvPr id="139" name="Google Shape;139;p29"/>
          <p:cNvPicPr preferRelativeResize="0"/>
          <p:nvPr/>
        </p:nvPicPr>
        <p:blipFill>
          <a:blip r:embed="rId4">
            <a:alphaModFix/>
          </a:blip>
          <a:stretch>
            <a:fillRect/>
          </a:stretch>
        </p:blipFill>
        <p:spPr>
          <a:xfrm>
            <a:off x="3452571" y="3846816"/>
            <a:ext cx="1182025" cy="1182009"/>
          </a:xfrm>
          <a:prstGeom prst="rect">
            <a:avLst/>
          </a:prstGeom>
          <a:noFill/>
          <a:ln>
            <a:noFill/>
          </a:ln>
        </p:spPr>
      </p:pic>
      <p:pic>
        <p:nvPicPr>
          <p:cNvPr id="140" name="Google Shape;140;p29"/>
          <p:cNvPicPr preferRelativeResize="0"/>
          <p:nvPr/>
        </p:nvPicPr>
        <p:blipFill rotWithShape="1">
          <a:blip r:embed="rId5">
            <a:alphaModFix/>
          </a:blip>
          <a:srcRect b="12158" l="0" r="0" t="15638"/>
          <a:stretch/>
        </p:blipFill>
        <p:spPr>
          <a:xfrm>
            <a:off x="5111325" y="3846825"/>
            <a:ext cx="1637101" cy="1182001"/>
          </a:xfrm>
          <a:prstGeom prst="rect">
            <a:avLst/>
          </a:prstGeom>
          <a:noFill/>
          <a:ln>
            <a:noFill/>
          </a:ln>
        </p:spPr>
      </p:pic>
      <p:pic>
        <p:nvPicPr>
          <p:cNvPr id="141" name="Google Shape;141;p29" title="IMG_1520.JPG"/>
          <p:cNvPicPr preferRelativeResize="0"/>
          <p:nvPr/>
        </p:nvPicPr>
        <p:blipFill>
          <a:blip r:embed="rId6">
            <a:alphaModFix/>
          </a:blip>
          <a:stretch>
            <a:fillRect/>
          </a:stretch>
        </p:blipFill>
        <p:spPr>
          <a:xfrm>
            <a:off x="66851" y="2844950"/>
            <a:ext cx="3276595" cy="21838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0" y="364450"/>
            <a:ext cx="521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47" name="Google Shape;147;p30"/>
          <p:cNvSpPr txBox="1"/>
          <p:nvPr>
            <p:ph idx="1" type="body"/>
          </p:nvPr>
        </p:nvSpPr>
        <p:spPr>
          <a:xfrm>
            <a:off x="0" y="904950"/>
            <a:ext cx="3892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u" sz="1600">
                <a:latin typeface="Droid Sans"/>
                <a:ea typeface="Droid Sans"/>
                <a:cs typeface="Droid Sans"/>
                <a:sym typeface="Droid Sans"/>
              </a:rPr>
              <a:t>1.-  SENTSOREAK EUSKARRIAN JARRI  </a:t>
            </a:r>
            <a:endParaRPr b="1" sz="16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1600"/>
              </a:spcAft>
              <a:buNone/>
            </a:pPr>
            <a:r>
              <a:t/>
            </a:r>
            <a:endParaRPr sz="1600">
              <a:latin typeface="Droid Sans"/>
              <a:ea typeface="Droid Sans"/>
              <a:cs typeface="Droid Sans"/>
              <a:sym typeface="Droid Sans"/>
            </a:endParaRPr>
          </a:p>
        </p:txBody>
      </p:sp>
      <p:pic>
        <p:nvPicPr>
          <p:cNvPr id="148" name="Google Shape;148;p30" title="IMG_1523.JPG"/>
          <p:cNvPicPr preferRelativeResize="0"/>
          <p:nvPr/>
        </p:nvPicPr>
        <p:blipFill rotWithShape="1">
          <a:blip r:embed="rId3">
            <a:alphaModFix/>
          </a:blip>
          <a:srcRect b="0" l="29518" r="29742" t="0"/>
          <a:stretch/>
        </p:blipFill>
        <p:spPr>
          <a:xfrm>
            <a:off x="408674" y="1472250"/>
            <a:ext cx="2015124" cy="3296775"/>
          </a:xfrm>
          <a:prstGeom prst="rect">
            <a:avLst/>
          </a:prstGeom>
          <a:noFill/>
          <a:ln>
            <a:noFill/>
          </a:ln>
        </p:spPr>
      </p:pic>
      <p:pic>
        <p:nvPicPr>
          <p:cNvPr id="149" name="Google Shape;149;p30" title="IMG_1527.JPG"/>
          <p:cNvPicPr preferRelativeResize="0"/>
          <p:nvPr/>
        </p:nvPicPr>
        <p:blipFill>
          <a:blip r:embed="rId4">
            <a:alphaModFix/>
          </a:blip>
          <a:stretch>
            <a:fillRect/>
          </a:stretch>
        </p:blipFill>
        <p:spPr>
          <a:xfrm>
            <a:off x="3660625" y="1472250"/>
            <a:ext cx="4946381" cy="3296775"/>
          </a:xfrm>
          <a:prstGeom prst="rect">
            <a:avLst/>
          </a:prstGeom>
          <a:noFill/>
          <a:ln>
            <a:noFill/>
          </a:ln>
        </p:spPr>
      </p:pic>
      <p:sp>
        <p:nvSpPr>
          <p:cNvPr id="150" name="Google Shape;150;p30"/>
          <p:cNvSpPr txBox="1"/>
          <p:nvPr>
            <p:ph idx="1" type="body"/>
          </p:nvPr>
        </p:nvSpPr>
        <p:spPr>
          <a:xfrm>
            <a:off x="4419600" y="904950"/>
            <a:ext cx="3892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u" sz="1600">
                <a:latin typeface="Droid Sans"/>
                <a:ea typeface="Droid Sans"/>
                <a:cs typeface="Droid Sans"/>
                <a:sym typeface="Droid Sans"/>
              </a:rPr>
              <a:t>2</a:t>
            </a:r>
            <a:r>
              <a:rPr b="1" lang="eu" sz="1600">
                <a:latin typeface="Droid Sans"/>
                <a:ea typeface="Droid Sans"/>
                <a:cs typeface="Droid Sans"/>
                <a:sym typeface="Droid Sans"/>
              </a:rPr>
              <a:t>.-  ZUTABE ETA TORLOJUEKIN LOTU  </a:t>
            </a:r>
            <a:endParaRPr b="1" sz="16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0"/>
              </a:spcAft>
              <a:buNone/>
            </a:pPr>
            <a:r>
              <a:t/>
            </a:r>
            <a:endParaRPr sz="1400">
              <a:latin typeface="Droid Sans"/>
              <a:ea typeface="Droid Sans"/>
              <a:cs typeface="Droid Sans"/>
              <a:sym typeface="Droid Sans"/>
            </a:endParaRPr>
          </a:p>
          <a:p>
            <a:pPr indent="0" lvl="0" marL="0" rtl="0" algn="l">
              <a:spcBef>
                <a:spcPts val="1600"/>
              </a:spcBef>
              <a:spcAft>
                <a:spcPts val="1600"/>
              </a:spcAft>
              <a:buNone/>
            </a:pPr>
            <a:r>
              <a:t/>
            </a:r>
            <a:endParaRPr sz="1600">
              <a:latin typeface="Droid Sans"/>
              <a:ea typeface="Droid Sans"/>
              <a:cs typeface="Droid Sans"/>
              <a:sym typeface="Droid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56" name="Google Shape;156;p31"/>
          <p:cNvSpPr txBox="1"/>
          <p:nvPr>
            <p:ph idx="1" type="body"/>
          </p:nvPr>
        </p:nvSpPr>
        <p:spPr>
          <a:xfrm>
            <a:off x="0" y="1651075"/>
            <a:ext cx="4572000" cy="20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u" sz="1600">
                <a:latin typeface="Droid Sans"/>
                <a:ea typeface="Droid Sans"/>
                <a:cs typeface="Droid Sans"/>
                <a:sym typeface="Droid Sans"/>
              </a:rPr>
              <a:t>2.-  KABLEAK SENTSOREETAN JARRI:</a:t>
            </a:r>
            <a:endParaRPr b="1" sz="1600">
              <a:latin typeface="Droid Sans"/>
              <a:ea typeface="Droid Sans"/>
              <a:cs typeface="Droid Sans"/>
              <a:sym typeface="Droid Sans"/>
            </a:endParaRPr>
          </a:p>
          <a:p>
            <a:pPr indent="0" lvl="0" marL="0" rtl="0" algn="l">
              <a:spcBef>
                <a:spcPts val="1600"/>
              </a:spcBef>
              <a:spcAft>
                <a:spcPts val="0"/>
              </a:spcAft>
              <a:buNone/>
            </a:pPr>
            <a:r>
              <a:rPr lang="eu" sz="1400">
                <a:latin typeface="Droid Sans"/>
                <a:ea typeface="Droid Sans"/>
                <a:cs typeface="Droid Sans"/>
                <a:sym typeface="Droid Sans"/>
              </a:rPr>
              <a:t>- </a:t>
            </a:r>
            <a:r>
              <a:rPr lang="eu" sz="1600">
                <a:latin typeface="Droid Sans"/>
                <a:ea typeface="Droid Sans"/>
                <a:cs typeface="Droid Sans"/>
                <a:sym typeface="Droid Sans"/>
              </a:rPr>
              <a:t>SENTSORE BAKOITZAK 3 KONEXIO PUNTU DITU</a:t>
            </a:r>
            <a:r>
              <a:rPr b="1" lang="eu" sz="1600">
                <a:latin typeface="Droid Sans"/>
                <a:ea typeface="Droid Sans"/>
                <a:cs typeface="Droid Sans"/>
                <a:sym typeface="Droid Sans"/>
              </a:rPr>
              <a:t>:  OUT - Vcc - GND</a:t>
            </a:r>
            <a:endParaRPr b="1" sz="1600">
              <a:latin typeface="Droid Sans"/>
              <a:ea typeface="Droid Sans"/>
              <a:cs typeface="Droid Sans"/>
              <a:sym typeface="Droid Sans"/>
            </a:endParaRPr>
          </a:p>
          <a:p>
            <a:pPr indent="0" lvl="0" marL="0" rtl="0" algn="l">
              <a:spcBef>
                <a:spcPts val="1600"/>
              </a:spcBef>
              <a:spcAft>
                <a:spcPts val="0"/>
              </a:spcAft>
              <a:buNone/>
            </a:pPr>
            <a:r>
              <a:rPr lang="eu" sz="1600">
                <a:latin typeface="Droid Sans"/>
                <a:ea typeface="Droid Sans"/>
                <a:cs typeface="Droid Sans"/>
                <a:sym typeface="Droid Sans"/>
              </a:rPr>
              <a:t>- KONEXIO PUNTU BAKOITZEAN EME-EME KABLE BAT JARRIKO DA.</a:t>
            </a:r>
            <a:endParaRPr sz="1600">
              <a:latin typeface="Droid Sans"/>
              <a:ea typeface="Droid Sans"/>
              <a:cs typeface="Droid Sans"/>
              <a:sym typeface="Droid Sans"/>
            </a:endParaRPr>
          </a:p>
          <a:p>
            <a:pPr indent="0" lvl="0" marL="0" rtl="0" algn="l">
              <a:spcBef>
                <a:spcPts val="1600"/>
              </a:spcBef>
              <a:spcAft>
                <a:spcPts val="1600"/>
              </a:spcAft>
              <a:buNone/>
            </a:pPr>
            <a:r>
              <a:t/>
            </a:r>
            <a:endParaRPr sz="1400">
              <a:latin typeface="Droid Sans"/>
              <a:ea typeface="Droid Sans"/>
              <a:cs typeface="Droid Sans"/>
              <a:sym typeface="Droid Sans"/>
            </a:endParaRPr>
          </a:p>
        </p:txBody>
      </p:sp>
      <p:sp>
        <p:nvSpPr>
          <p:cNvPr id="157" name="Google Shape;157;p31"/>
          <p:cNvSpPr txBox="1"/>
          <p:nvPr/>
        </p:nvSpPr>
        <p:spPr>
          <a:xfrm>
            <a:off x="29850" y="3750675"/>
            <a:ext cx="4512300" cy="14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u" sz="1600">
                <a:solidFill>
                  <a:srgbClr val="FF0000"/>
                </a:solidFill>
                <a:latin typeface="Droid Sans"/>
                <a:ea typeface="Droid Sans"/>
                <a:cs typeface="Droid Sans"/>
                <a:sym typeface="Droid Sans"/>
              </a:rPr>
              <a:t>-KABLEEN KOLOREAK ZAINDU. </a:t>
            </a:r>
            <a:endParaRPr b="1" sz="1600">
              <a:solidFill>
                <a:srgbClr val="FF0000"/>
              </a:solidFill>
              <a:latin typeface="Droid Sans"/>
              <a:ea typeface="Droid Sans"/>
              <a:cs typeface="Droid Sans"/>
              <a:sym typeface="Droid Sans"/>
            </a:endParaRPr>
          </a:p>
          <a:p>
            <a:pPr indent="-330200" lvl="0" marL="457200" rtl="0" algn="l">
              <a:lnSpc>
                <a:spcPct val="115000"/>
              </a:lnSpc>
              <a:spcBef>
                <a:spcPts val="160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OUT: TXURIA-LARANJA-HORIA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Vcc: GORRIA-MOREA-BERDEA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GND: BELTZA-MARROIA-URDINA</a:t>
            </a:r>
            <a:endParaRPr b="1" sz="1600">
              <a:solidFill>
                <a:srgbClr val="FF0000"/>
              </a:solidFill>
              <a:latin typeface="Droid Sans"/>
              <a:ea typeface="Droid Sans"/>
              <a:cs typeface="Droid Sans"/>
              <a:sym typeface="Droid Sans"/>
            </a:endParaRPr>
          </a:p>
          <a:p>
            <a:pPr indent="0" lvl="0" marL="0" rtl="0" algn="l">
              <a:lnSpc>
                <a:spcPct val="115000"/>
              </a:lnSpc>
              <a:spcBef>
                <a:spcPts val="1600"/>
              </a:spcBef>
              <a:spcAft>
                <a:spcPts val="1600"/>
              </a:spcAft>
              <a:buNone/>
            </a:pPr>
            <a:r>
              <a:t/>
            </a:r>
            <a:endParaRPr b="1" sz="1600">
              <a:solidFill>
                <a:srgbClr val="FF0000"/>
              </a:solidFill>
              <a:latin typeface="Droid Sans"/>
              <a:ea typeface="Droid Sans"/>
              <a:cs typeface="Droid Sans"/>
              <a:sym typeface="Droid Sans"/>
            </a:endParaRPr>
          </a:p>
        </p:txBody>
      </p:sp>
      <p:pic>
        <p:nvPicPr>
          <p:cNvPr id="158" name="Google Shape;158;p31" title="IMG_1528.JPG"/>
          <p:cNvPicPr preferRelativeResize="0"/>
          <p:nvPr/>
        </p:nvPicPr>
        <p:blipFill rotWithShape="1">
          <a:blip r:embed="rId3">
            <a:alphaModFix/>
          </a:blip>
          <a:srcRect b="0" l="26002" r="0" t="0"/>
          <a:stretch/>
        </p:blipFill>
        <p:spPr>
          <a:xfrm>
            <a:off x="930471" y="364450"/>
            <a:ext cx="1428454" cy="1286625"/>
          </a:xfrm>
          <a:prstGeom prst="rect">
            <a:avLst/>
          </a:prstGeom>
          <a:noFill/>
          <a:ln>
            <a:noFill/>
          </a:ln>
        </p:spPr>
      </p:pic>
      <p:pic>
        <p:nvPicPr>
          <p:cNvPr id="159" name="Google Shape;159;p31" title="IMG_1529.JPG"/>
          <p:cNvPicPr preferRelativeResize="0"/>
          <p:nvPr/>
        </p:nvPicPr>
        <p:blipFill rotWithShape="1">
          <a:blip r:embed="rId4">
            <a:alphaModFix/>
          </a:blip>
          <a:srcRect b="0" l="19444" r="12114" t="0"/>
          <a:stretch/>
        </p:blipFill>
        <p:spPr>
          <a:xfrm>
            <a:off x="4410750" y="937150"/>
            <a:ext cx="4227523" cy="4116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65" name="Google Shape;165;p32"/>
          <p:cNvSpPr txBox="1"/>
          <p:nvPr>
            <p:ph idx="1" type="body"/>
          </p:nvPr>
        </p:nvSpPr>
        <p:spPr>
          <a:xfrm>
            <a:off x="0" y="1117675"/>
            <a:ext cx="9011100" cy="42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3</a:t>
            </a:r>
            <a:r>
              <a:rPr b="1" lang="eu" sz="1600">
                <a:latin typeface="Droid Sans"/>
                <a:ea typeface="Droid Sans"/>
                <a:cs typeface="Droid Sans"/>
                <a:sym typeface="Droid Sans"/>
              </a:rPr>
              <a:t>.-  EUSKARRIA, SENTSOREEKIN, TXASISERA LOTU, AZKOINAK ERABILIZ.</a:t>
            </a:r>
            <a:endParaRPr sz="1600">
              <a:latin typeface="Droid Sans"/>
              <a:ea typeface="Droid Sans"/>
              <a:cs typeface="Droid Sans"/>
              <a:sym typeface="Droid Sans"/>
            </a:endParaRPr>
          </a:p>
        </p:txBody>
      </p:sp>
      <p:pic>
        <p:nvPicPr>
          <p:cNvPr id="166" name="Google Shape;166;p32" title="IMG_1530.JPG"/>
          <p:cNvPicPr preferRelativeResize="0"/>
          <p:nvPr/>
        </p:nvPicPr>
        <p:blipFill>
          <a:blip r:embed="rId3">
            <a:alphaModFix/>
          </a:blip>
          <a:stretch>
            <a:fillRect/>
          </a:stretch>
        </p:blipFill>
        <p:spPr>
          <a:xfrm>
            <a:off x="5439425" y="2125423"/>
            <a:ext cx="3402573" cy="2267814"/>
          </a:xfrm>
          <a:prstGeom prst="rect">
            <a:avLst/>
          </a:prstGeom>
          <a:noFill/>
          <a:ln>
            <a:noFill/>
          </a:ln>
        </p:spPr>
      </p:pic>
      <p:pic>
        <p:nvPicPr>
          <p:cNvPr id="167" name="Google Shape;167;p32" title="IMG_1531.JPG"/>
          <p:cNvPicPr preferRelativeResize="0"/>
          <p:nvPr/>
        </p:nvPicPr>
        <p:blipFill>
          <a:blip r:embed="rId4">
            <a:alphaModFix/>
          </a:blip>
          <a:stretch>
            <a:fillRect/>
          </a:stretch>
        </p:blipFill>
        <p:spPr>
          <a:xfrm>
            <a:off x="208203" y="1544275"/>
            <a:ext cx="5146424" cy="3430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0" y="2167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73" name="Google Shape;173;p33"/>
          <p:cNvSpPr txBox="1"/>
          <p:nvPr>
            <p:ph idx="1" type="body"/>
          </p:nvPr>
        </p:nvSpPr>
        <p:spPr>
          <a:xfrm>
            <a:off x="0" y="789425"/>
            <a:ext cx="9011100" cy="42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4.-  KABLEAK SHIELD-ERA ERAMAN. GERTUEN DAGOEN ZULOTIK PASA.</a:t>
            </a:r>
            <a:endParaRPr sz="1600">
              <a:latin typeface="Droid Sans"/>
              <a:ea typeface="Droid Sans"/>
              <a:cs typeface="Droid Sans"/>
              <a:sym typeface="Droid Sans"/>
            </a:endParaRPr>
          </a:p>
        </p:txBody>
      </p:sp>
      <p:pic>
        <p:nvPicPr>
          <p:cNvPr id="174" name="Google Shape;174;p33" title="IMG_1533.JPG"/>
          <p:cNvPicPr preferRelativeResize="0"/>
          <p:nvPr/>
        </p:nvPicPr>
        <p:blipFill>
          <a:blip r:embed="rId3">
            <a:alphaModFix/>
          </a:blip>
          <a:stretch>
            <a:fillRect/>
          </a:stretch>
        </p:blipFill>
        <p:spPr>
          <a:xfrm>
            <a:off x="1854325" y="1368425"/>
            <a:ext cx="5435341" cy="3622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